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60" r:id="rId4"/>
    <p:sldId id="261" r:id="rId5"/>
    <p:sldId id="264" r:id="rId6"/>
    <p:sldId id="263" r:id="rId7"/>
    <p:sldId id="265" r:id="rId8"/>
    <p:sldId id="266" r:id="rId9"/>
    <p:sldId id="285" r:id="rId10"/>
    <p:sldId id="267" r:id="rId11"/>
    <p:sldId id="268" r:id="rId12"/>
    <p:sldId id="275" r:id="rId13"/>
    <p:sldId id="288" r:id="rId14"/>
    <p:sldId id="286" r:id="rId15"/>
    <p:sldId id="287" r:id="rId16"/>
    <p:sldId id="289" r:id="rId17"/>
    <p:sldId id="290" r:id="rId18"/>
    <p:sldId id="291" r:id="rId19"/>
    <p:sldId id="292" r:id="rId20"/>
    <p:sldId id="284" r:id="rId21"/>
  </p:sldIdLst>
  <p:sldSz cx="9144000" cy="6858000" type="screen4x3"/>
  <p:notesSz cx="70104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66CCFF"/>
    <a:srgbClr val="00CC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CB941-14FD-4271-BF87-17406A36F438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03876-8D4E-4B69-9D14-7B9121DC63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4546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AB08F-F98F-419E-8D1E-12F40D3DD9F3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CE606-ACC9-40BB-9BA3-2566677DEB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64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15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699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808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49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41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97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92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884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37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63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41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72F2-77F7-4659-92CE-8C66394C8595}" type="datetimeFigureOut">
              <a:rPr lang="th-TH" smtClean="0"/>
              <a:t>25/06/64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9E1D-17EA-47E4-9152-05152926E9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0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drive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drive.com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aiprasitsart.ac.th/content.php?view=20131022222641jzYRGc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2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08466"/>
            <a:ext cx="9144000" cy="2649534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th-TH" sz="2400" b="1" dirty="0">
              <a:solidFill>
                <a:srgbClr val="0000FF"/>
              </a:solidFill>
              <a:latin typeface="Cordia New" panose="020B0304020202020204" pitchFamily="34" charset="-34"/>
            </a:endParaRPr>
          </a:p>
          <a:p>
            <a:pPr marL="0" indent="0" algn="ctr">
              <a:buNone/>
            </a:pPr>
            <a:r>
              <a:rPr lang="th-TH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แนวปฏิบัติที่ดี (</a:t>
            </a:r>
            <a:r>
              <a:rPr lang="en-US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Best practice</a:t>
            </a:r>
            <a:r>
              <a:rPr lang="th-TH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en-US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ปีการศึกษา </a:t>
            </a:r>
            <a:r>
              <a:rPr lang="en-US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2563</a:t>
            </a:r>
            <a:endParaRPr lang="th-TH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ctr">
              <a:buNone/>
            </a:pPr>
            <a:r>
              <a:rPr lang="th-TH" b="1" dirty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ภาควิชาโสต ศอ นาสิกวิทยา</a:t>
            </a:r>
          </a:p>
          <a:p>
            <a:pPr marL="0" indent="0" algn="ctr">
              <a:buNone/>
            </a:pPr>
            <a:r>
              <a:rPr lang="th-TH" sz="3600" b="1" u="sng" dirty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คณะแพทยศาสตร์ มหาวิทยาลัยธรรมศาสตร์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690"/>
            <a:ext cx="126876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6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200" dirty="0"/>
              <a:t>3.1  ตรวจประเมินคุณภาพการศึกษาจากคณะกรรมการภายในและภายนอกมหาวิทยาลัย</a:t>
            </a:r>
            <a:endParaRPr lang="en-US" sz="2200" dirty="0"/>
          </a:p>
          <a:p>
            <a:pPr marL="0" indent="0">
              <a:buNone/>
            </a:pPr>
            <a:r>
              <a:rPr lang="th-TH" sz="2200" dirty="0"/>
              <a:t>	-  จัดเตรียมหลักฐาน และข้อมูลต่าง ๆ</a:t>
            </a:r>
            <a:endParaRPr lang="en-US" sz="2200" dirty="0"/>
          </a:p>
          <a:p>
            <a:pPr marL="0" indent="0">
              <a:buNone/>
            </a:pPr>
            <a:r>
              <a:rPr lang="th-TH" sz="2200" dirty="0"/>
              <a:t>	-  รับการประเมินคุณภาพการศึกษาจากคณะกรรมการภายในและภายนอกมหาวิทยาลัย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	-  </a:t>
            </a:r>
            <a:r>
              <a:rPr lang="th-TH" sz="2200" dirty="0"/>
              <a:t>รับการตรวจประเมินคุณภาพการศึกษา</a:t>
            </a:r>
            <a:endParaRPr lang="en-US" sz="2200" dirty="0"/>
          </a:p>
          <a:p>
            <a:pPr marL="0" indent="0">
              <a:buNone/>
            </a:pPr>
            <a:r>
              <a:rPr lang="th-TH" sz="2200" dirty="0"/>
              <a:t>	-  รับทราบผลการตรวจประเมินคุณภาพการศึกษา</a:t>
            </a:r>
            <a:endParaRPr lang="en-US" sz="2200" dirty="0"/>
          </a:p>
          <a:p>
            <a:pPr marL="0" indent="0">
              <a:buNone/>
            </a:pPr>
            <a:r>
              <a:rPr lang="th-TH" sz="2200" dirty="0"/>
              <a:t>3.2  สรุปผลการตรวจประเมินคุณภาพการศึกษา</a:t>
            </a:r>
            <a:endParaRPr lang="en-US" sz="2200" dirty="0"/>
          </a:p>
          <a:p>
            <a:pPr marL="0" indent="0">
              <a:buNone/>
            </a:pPr>
            <a:r>
              <a:rPr lang="th-TH" sz="2200" dirty="0"/>
              <a:t>	</a:t>
            </a:r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12" y="0"/>
            <a:ext cx="7415808" cy="134076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solidFill>
                  <a:srgbClr val="0000FF"/>
                </a:solidFill>
              </a:rPr>
              <a:t>3. การประเมินผล  </a:t>
            </a:r>
            <a:r>
              <a:rPr lang="en-US" sz="3600" b="1" dirty="0">
                <a:solidFill>
                  <a:srgbClr val="0000FF"/>
                </a:solidFill>
              </a:rPr>
              <a:t> </a:t>
            </a:r>
            <a:endParaRPr lang="th-TH" sz="36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0"/>
            <a:ext cx="13906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2908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sz="2400" dirty="0"/>
              <a:t>4.1 ผลการตรวจประเมินจากคณะกรรมการพิจารณาร่วมกันในที่ประชุมภาควิชาเพื่อหาแนวทางในการปรับปรุง ตามข้อเสนอแนะของกรรมการตรวจประเมินคุณภาพการศึกษา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-  </a:t>
            </a:r>
            <a:r>
              <a:rPr lang="th-TH" sz="2400" dirty="0"/>
              <a:t>รับทราบผลการประเมินและนำไปปรับปรุง</a:t>
            </a:r>
            <a:endParaRPr lang="en-US" sz="2400" dirty="0"/>
          </a:p>
          <a:p>
            <a:pPr marL="0" indent="0">
              <a:buNone/>
            </a:pPr>
            <a:r>
              <a:rPr lang="th-TH" sz="2400" dirty="0"/>
              <a:t>	-  นำผลการประเมินเสนอในที่ประชุมภาควิชาโสต ศอ นาสิกวิทยา  เพื่อทบทวนการประเมินคุณภาพการศึกษาเพื่อนำไปปรับปรุงหน่วยงาน</a:t>
            </a:r>
          </a:p>
          <a:p>
            <a:pPr marL="0" indent="0">
              <a:buNone/>
            </a:pPr>
            <a:r>
              <a:rPr lang="th-TH" sz="2400" dirty="0"/>
              <a:t>	- </a:t>
            </a:r>
            <a:r>
              <a:rPr lang="th-TH" sz="2400" dirty="0">
                <a:latin typeface="Angsana New" pitchFamily="18" charset="-34"/>
              </a:rPr>
              <a:t>มีการนำข้อเสนอแนะจากปีที่ผ่านมามาปรับปรุงแก้ไข</a:t>
            </a:r>
            <a:endParaRPr lang="en-US" sz="2400" dirty="0"/>
          </a:p>
          <a:p>
            <a:pPr marL="457200" lvl="1" indent="0">
              <a:buNone/>
            </a:pPr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82" y="0"/>
            <a:ext cx="7588154" cy="1268760"/>
          </a:xfrm>
          <a:prstGeom prst="rect">
            <a:avLst/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solidFill>
                  <a:srgbClr val="0000FF"/>
                </a:solidFill>
              </a:rPr>
              <a:t>4.  นำผลการประเมินมาปรับปรุง</a:t>
            </a:r>
            <a:endParaRPr lang="th-TH" sz="3600" dirty="0">
              <a:solidFill>
                <a:srgbClr val="0000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94" y="5301208"/>
            <a:ext cx="5184576" cy="139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0"/>
            <a:ext cx="154766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1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40" y="157435"/>
            <a:ext cx="9144000" cy="1143000"/>
          </a:xfrm>
          <a:solidFill>
            <a:srgbClr val="FF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วิจัย</a:t>
            </a:r>
            <a:r>
              <a:rPr lang="th-TH" sz="4000" b="1" dirty="0">
                <a:solidFill>
                  <a:srgbClr val="0000FF"/>
                </a:solidFill>
                <a:cs typeface="+mn-cs"/>
              </a:rPr>
              <a:t> </a:t>
            </a:r>
            <a:endParaRPr lang="th-TH" sz="4000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931224" cy="3528392"/>
          </a:xfrm>
        </p:spPr>
        <p:txBody>
          <a:bodyPr>
            <a:normAutofit/>
          </a:bodyPr>
          <a:lstStyle/>
          <a:p>
            <a:pPr algn="thaiDist"/>
            <a:r>
              <a:rPr lang="th-TH" sz="2000" dirty="0"/>
              <a:t>มีโครงการวิจัย ทั้งของ แพทย์ประจำบ้านร่วมกับ อาจารย์ที่ปรึกษาโครงการวิจัย ในทุกชั้นปี</a:t>
            </a:r>
          </a:p>
          <a:p>
            <a:pPr algn="thaiDist"/>
            <a:r>
              <a:rPr lang="th-TH" sz="2000" dirty="0"/>
              <a:t>โครงการวิจัย บูรณาการร่วมกับแพทย์แผนไทยประยุกต์ รักษาโรคภูมิแพ้  เช่นโครงการใช้ตำรับสมุนไพรไทย ยาตำรับเบญจ</a:t>
            </a:r>
            <a:r>
              <a:rPr lang="th-TH" sz="2000" dirty="0" err="1"/>
              <a:t>กูล</a:t>
            </a:r>
            <a:r>
              <a:rPr lang="th-TH" sz="2000" dirty="0"/>
              <a:t>, สารสกัดขิง, ยาตำรับประสะเปราะใหญ่ และ ยาตำรับปราบชมพูทวีป </a:t>
            </a:r>
          </a:p>
          <a:p>
            <a:pPr algn="thaiDist"/>
            <a:r>
              <a:rPr lang="th-TH" sz="2000" dirty="0"/>
              <a:t>มีระบบให้คำปรึกษาเกี่ยวกับการทำวิจัย</a:t>
            </a:r>
          </a:p>
          <a:p>
            <a:pPr algn="thaiDist"/>
            <a:r>
              <a:rPr lang="th-TH" sz="2000" dirty="0"/>
              <a:t>อาจารย์ในภาควิชาโสต ศอ นาสิกวิทยา  มีการขอทุนวิจัย และ ภาควิชายังคงส่งเสริมให้อาจารย์ในภาควิชาโสต ศอ นาสิกวิทยาทำงานวิจัย หรือ งานสร้างสรรค์อย่างต่อเนื่อง</a:t>
            </a:r>
          </a:p>
          <a:p>
            <a:pPr algn="thaiDist"/>
            <a:r>
              <a:rPr lang="th-TH" sz="2000" dirty="0"/>
              <a:t>ภาควิชาได้มีการบูรณาการด้านการเรียนการสอนมากขึ้น และ มีความร่วมมือ ในลักษณะ</a:t>
            </a:r>
            <a:r>
              <a:rPr lang="th-TH" sz="2000" dirty="0" err="1"/>
              <a:t>บูรณา</a:t>
            </a:r>
            <a:r>
              <a:rPr lang="th-TH" sz="2000" dirty="0"/>
              <a:t>การ เพิ่มมากขึ้น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4993"/>
            <a:ext cx="2907276" cy="199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www.ipemk.ac.th/research/slideshow/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3130"/>
            <a:ext cx="3293753" cy="92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ipemk.ac.th/research/slideshow/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55" y="5898538"/>
            <a:ext cx="3293753" cy="92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1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968552"/>
          </a:xfrm>
        </p:spPr>
        <p:txBody>
          <a:bodyPr>
            <a:noAutofit/>
          </a:bodyPr>
          <a:lstStyle/>
          <a:p>
            <a:pPr fontAlgn="base"/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Factors Affecting Protocol Review Process in Standard Operating Procedures of The Human Ethics Committee of </a:t>
            </a:r>
            <a:r>
              <a:rPr lang="en-US" sz="2000" dirty="0" err="1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Thammasat</a:t>
            </a:r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University No. 1 (Faculty of Medicine). J Med </a:t>
            </a:r>
            <a:r>
              <a:rPr lang="en-US" sz="2000" dirty="0" err="1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Assoc</a:t>
            </a:r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Thai 2020; 103(Suppl.3): 109-13 </a:t>
            </a:r>
          </a:p>
          <a:p>
            <a:pPr marL="0" indent="0" fontAlgn="base">
              <a:buNone/>
            </a:pPr>
            <a:endParaRPr lang="en-US" sz="2000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fontAlgn="base"/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Ginger extract versus </a:t>
            </a:r>
            <a:r>
              <a:rPr lang="en-US" sz="2000" dirty="0" err="1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Loratadine</a:t>
            </a:r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in the treatment of allergic rhinitis: a randomized controlled trial. BMC Complementary Medicine and Therapies (2020) 20:119</a:t>
            </a:r>
          </a:p>
          <a:p>
            <a:pPr marL="0" indent="0" fontAlgn="base">
              <a:buNone/>
            </a:pPr>
            <a:endParaRPr lang="en-US" sz="2000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fontAlgn="base"/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Clinical Trial Phase I of </a:t>
            </a:r>
            <a:r>
              <a:rPr lang="en-US" sz="2000" dirty="0" err="1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Prasaprohyai</a:t>
            </a:r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Extract Capsules. J Med </a:t>
            </a:r>
            <a:r>
              <a:rPr lang="en-US" sz="2000" dirty="0" err="1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Assoc</a:t>
            </a:r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Thai 2020;103:94. </a:t>
            </a:r>
          </a:p>
          <a:p>
            <a:pPr marL="0" indent="0" fontAlgn="base">
              <a:buNone/>
            </a:pPr>
            <a:endParaRPr lang="en-US" sz="2000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fontAlgn="base"/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Accelerated Stability Study on Anti-Allergic, Anti-inflammatory Activities and Phytochemical Contents of the </a:t>
            </a:r>
            <a:r>
              <a:rPr lang="en-US" sz="2000" dirty="0" err="1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Ethanolic</a:t>
            </a:r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Extract of </a:t>
            </a:r>
            <a:r>
              <a:rPr lang="en-US" sz="2000" dirty="0" err="1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Zingiber</a:t>
            </a:r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officinale</a:t>
            </a:r>
            <a:r>
              <a:rPr lang="en-US" sz="20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Roscoe. Science &amp; Technology Asia Vol.25 No.2 April - June 2020: 86-96.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</a:p>
          <a:p>
            <a:pPr marL="0" indent="0" fontAlgn="base">
              <a:buNone/>
            </a:pPr>
            <a:endParaRPr lang="en-US" sz="4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864096"/>
          </a:xfrm>
          <a:solidFill>
            <a:srgbClr val="FF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งานวิจัย ที่ตีพิมพ์เผยแพร่</a:t>
            </a:r>
            <a:r>
              <a:rPr lang="en-US" sz="40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endParaRPr lang="th-TH" sz="40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584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32655"/>
            <a:ext cx="9144000" cy="1008113"/>
          </a:xfrm>
          <a:solidFill>
            <a:srgbClr val="FF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ผลงานวิชาการ </a:t>
            </a:r>
            <a:endParaRPr lang="th-TH" sz="40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654247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</a:t>
            </a:r>
            <a:r>
              <a:rPr lang="th-TH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อาจารย์ในภาควิชา  ขอทุนสนับสนุนการจัดทำหนังสือ ประจำปี  </a:t>
            </a:r>
            <a:r>
              <a:rPr lang="en-US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2562 </a:t>
            </a:r>
          </a:p>
          <a:p>
            <a:pPr algn="thaiDist"/>
            <a:r>
              <a:rPr lang="th-TH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จำนวน 1</a:t>
            </a:r>
            <a:r>
              <a:rPr lang="en-US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เรื่อง  คือ</a:t>
            </a:r>
            <a:r>
              <a:rPr lang="en-US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โรคจมูกอักเสบภูมิแพ้และการรักษาด้วยสมุนไพรไทย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24944"/>
            <a:ext cx="48245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5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68760"/>
            <a:ext cx="9144000" cy="2304256"/>
          </a:xfrm>
          <a:prstGeom prst="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ระบบสารสนเทศ</a:t>
            </a:r>
          </a:p>
          <a:p>
            <a:r>
              <a:rPr lang="th-TH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เพื่อการประกันคุณภาพการศึกษา</a:t>
            </a:r>
            <a:r>
              <a:rPr lang="th-TH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 </a:t>
            </a:r>
            <a:endParaRPr lang="th-TH" sz="4000" dirty="0">
              <a:solidFill>
                <a:srgbClr val="0000FF"/>
              </a:solidFill>
            </a:endParaRPr>
          </a:p>
        </p:txBody>
      </p:sp>
      <p:pic>
        <p:nvPicPr>
          <p:cNvPr id="5" name="Picture 2" descr="https://sites.google.com/site/tanyapornparakornwatthana/_/rsrc/1428066486241/cai/khwam-hmay-laea-phathna-kaar-khxng-cai/1room1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645024"/>
            <a:ext cx="3816424" cy="222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2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827139" cy="16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37320"/>
            <a:ext cx="9144000" cy="936104"/>
          </a:xfrm>
          <a:prstGeom prst="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Dropbox</a:t>
            </a:r>
            <a:endParaRPr lang="th-TH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1553886"/>
            <a:ext cx="595793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2000" dirty="0"/>
              <a:t>Dropbox </a:t>
            </a:r>
            <a:r>
              <a:rPr lang="th-TH" sz="2000" dirty="0"/>
              <a:t>คือ</a:t>
            </a:r>
          </a:p>
          <a:p>
            <a:pPr algn="thaiDist"/>
            <a:r>
              <a:rPr lang="th-TH" sz="2000" dirty="0"/>
              <a:t>สถานที่จัดเก็บงานทั้งหมดของคุณ คุณสามารถจัดเก็บและแบ่งปันไฟล์ ทำงานในโปรเจ็กต์ร่วมกัน และถ่ายทอดไอเดียสุดเจ๋งของคุณออกมาได้ ไม่ว่าจะในการทำงานคนเดียวหรือเป็นทีม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15920" y="3371741"/>
            <a:ext cx="87018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000" dirty="0"/>
              <a:t>ภาควิชาโสต ศอ นาสิกวิทยา จึงใช้พื้นที่ ในการแชร์ และ เก็บข้อมูล บนระบบ </a:t>
            </a:r>
            <a:r>
              <a:rPr lang="en-US" sz="2000" dirty="0"/>
              <a:t>cloud computing </a:t>
            </a:r>
            <a:r>
              <a:rPr lang="th-TH" sz="2000" dirty="0"/>
              <a:t>ดังนี้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www.dropbox.com </a:t>
            </a:r>
            <a:r>
              <a:rPr lang="th-TH" sz="2000" dirty="0">
                <a:solidFill>
                  <a:srgbClr val="FF0000"/>
                </a:solidFill>
              </a:rPr>
              <a:t>โดยเฉพาะข้อมูลด้านการประกันคุณภาพการศึกษา</a:t>
            </a:r>
          </a:p>
          <a:p>
            <a:pPr algn="ctr"/>
            <a:r>
              <a:rPr lang="th-TH" sz="2000" dirty="0">
                <a:solidFill>
                  <a:srgbClr val="FF0000"/>
                </a:solidFill>
              </a:rPr>
              <a:t>บุคคลากรทุกท่านจะได้รับ </a:t>
            </a:r>
            <a:r>
              <a:rPr lang="en-US" sz="2000" dirty="0">
                <a:solidFill>
                  <a:srgbClr val="FF0000"/>
                </a:solidFill>
              </a:rPr>
              <a:t>username </a:t>
            </a:r>
            <a:r>
              <a:rPr lang="th-TH" sz="2000" dirty="0">
                <a:solidFill>
                  <a:srgbClr val="FF0000"/>
                </a:solidFill>
              </a:rPr>
              <a:t>และ </a:t>
            </a:r>
            <a:r>
              <a:rPr lang="en-US" sz="2000" dirty="0">
                <a:solidFill>
                  <a:srgbClr val="FF0000"/>
                </a:solidFill>
              </a:rPr>
              <a:t>password  </a:t>
            </a:r>
            <a:r>
              <a:rPr lang="th-TH" sz="2000" dirty="0">
                <a:solidFill>
                  <a:srgbClr val="FF0000"/>
                </a:solidFill>
              </a:rPr>
              <a:t>ในแต่ล่ะปี 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th-TH" sz="2000" dirty="0">
                <a:solidFill>
                  <a:srgbClr val="FF0000"/>
                </a:solidFill>
              </a:rPr>
              <a:t>และมีการ เปลี่ยน </a:t>
            </a:r>
            <a:r>
              <a:rPr lang="en-US" sz="2000" dirty="0">
                <a:solidFill>
                  <a:srgbClr val="FF0000"/>
                </a:solidFill>
              </a:rPr>
              <a:t>password </a:t>
            </a:r>
            <a:r>
              <a:rPr lang="th-TH" sz="2000" dirty="0">
                <a:solidFill>
                  <a:srgbClr val="FF0000"/>
                </a:solidFill>
              </a:rPr>
              <a:t>ทุกๆปีเพื่อความปลอดภัยของข้อมูล</a:t>
            </a:r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         </a:t>
            </a:r>
            <a:r>
              <a:rPr lang="th-TH" sz="2000" dirty="0"/>
              <a:t>บุคคลากรทุกท่านในภาควิชาฯ สามารถเข้าไป กรอกข้อมูล และ ส่งภาพประกอบ ในด้าน การเรียนการสอน </a:t>
            </a:r>
          </a:p>
          <a:p>
            <a:pPr algn="just"/>
            <a:r>
              <a:rPr lang="th-TH" sz="2000" dirty="0"/>
              <a:t>การวิจัย และการบริการวิชาการแก่สังคม  โดยข้อมูลต่างๆ จะนำมาใช้ในการ เขียนรายงาน การประกันคุณภาพการศึกษา</a:t>
            </a:r>
          </a:p>
          <a:p>
            <a:pPr algn="just"/>
            <a:r>
              <a:rPr lang="th-TH" sz="2000" dirty="0"/>
              <a:t>โดย คณะกรรมการประกันคุณภาพการศึกษา ซึ่งทำให้ การรวบรวมข้อมูล เอกสาร หลักฐานต่างๆ สะดวกรวดเร็ว และ ถูกต้อง</a:t>
            </a:r>
            <a:endParaRPr lang="th-TH" sz="1050" dirty="0"/>
          </a:p>
        </p:txBody>
      </p:sp>
    </p:spTree>
    <p:extLst>
      <p:ext uri="{BB962C8B-B14F-4D97-AF65-F5344CB8AC3E}">
        <p14:creationId xmlns:p14="http://schemas.microsoft.com/office/powerpoint/2010/main" val="317313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32656"/>
            <a:ext cx="9144000" cy="936104"/>
          </a:xfrm>
          <a:prstGeom prst="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Onedrive</a:t>
            </a:r>
            <a:endParaRPr lang="th-TH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à¸à¸¥à¸à¸²à¸£à¸à¹à¸à¸«à¸²à¸£à¸¹à¸à¸ à¸²à¸à¸ªà¸³à¸«à¸£à¸±à¸ 2. Onedr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5" y="1556792"/>
            <a:ext cx="2418721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99792" y="1556792"/>
            <a:ext cx="64442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Onedrive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  <a:r>
              <a:rPr lang="th-TH" sz="2000" dirty="0"/>
              <a:t>เป็นพื้นที่เก็บข้อมูลแบบออนไลน์ ที่ผู้ใช้สามารถใช้งานได้ฟรี โดยผูกกับบัญชี 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Microsoft</a:t>
            </a:r>
            <a:r>
              <a:rPr lang="en-US" sz="2000" dirty="0"/>
              <a:t> </a:t>
            </a:r>
            <a:r>
              <a:rPr lang="th-TH" sz="2000" dirty="0"/>
              <a:t>ที่มีอยู่ ซึ่งมีข้อดีก็</a:t>
            </a:r>
            <a:r>
              <a:rPr lang="th-TH" sz="2000" b="1" dirty="0"/>
              <a:t>คือ</a:t>
            </a:r>
            <a:r>
              <a:rPr lang="th-TH" sz="2000" dirty="0"/>
              <a:t> ผู้ใช้ไม่จำเป็นต้องส่งไฟล์ทางอีเมล หรือพกพา 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Flash Drive</a:t>
            </a:r>
            <a:r>
              <a:rPr lang="en-US" sz="2000" dirty="0"/>
              <a:t> </a:t>
            </a:r>
            <a:r>
              <a:rPr lang="th-TH" sz="2000" dirty="0"/>
              <a:t>ตลอดเวลา เพียงแค่มีบัญชี </a:t>
            </a:r>
            <a:r>
              <a:rPr lang="en-U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Onedrive</a:t>
            </a:r>
            <a:r>
              <a:rPr lang="en-US" sz="2000" dirty="0"/>
              <a:t> </a:t>
            </a:r>
            <a:r>
              <a:rPr lang="th-TH" sz="2000" dirty="0"/>
              <a:t>ก็สามารถเปิดไฟล์ที่ถูกจัดเก็บได้บนทุกอุปกรณ์ ไม่ว่าจะเป็น วินโดวส์โฟน, แท็บเล็ต, แล็ปท็อป หรือบนคอมพิวเตอร์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21076" y="3284984"/>
            <a:ext cx="8701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000" dirty="0"/>
              <a:t>ภาควิชาโสต ศอ นาสิกวิทยา จึงใช้พื้นที่ ในการแชร์ และ เก็บข้อมูล บนระบบ </a:t>
            </a:r>
            <a:r>
              <a:rPr lang="en-US" sz="2000" dirty="0"/>
              <a:t>cloud computing </a:t>
            </a:r>
            <a:r>
              <a:rPr lang="th-TH" sz="2000" dirty="0"/>
              <a:t>ดังนี้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FF0000"/>
                </a:solidFill>
                <a:hlinkClick r:id="rId3"/>
              </a:rPr>
              <a:t>www.onedrive.com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th-TH" sz="2000" dirty="0">
                <a:solidFill>
                  <a:srgbClr val="FF0000"/>
                </a:solidFill>
              </a:rPr>
              <a:t>ในการเก็บข้อมูลและแชร์ไฟล์   </a:t>
            </a:r>
            <a:r>
              <a:rPr lang="en-US" sz="2000" dirty="0">
                <a:solidFill>
                  <a:srgbClr val="FF0000"/>
                </a:solidFill>
              </a:rPr>
              <a:t>WFME</a:t>
            </a:r>
          </a:p>
          <a:p>
            <a:pPr algn="ctr"/>
            <a:endParaRPr lang="en-US" sz="2000" dirty="0"/>
          </a:p>
        </p:txBody>
      </p:sp>
      <p:pic>
        <p:nvPicPr>
          <p:cNvPr id="1026" name="Picture 2" descr="โครงงาน อุปกรณ์คอมพิวเตอร์: 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9233"/>
            <a:ext cx="2749302" cy="246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9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32656"/>
            <a:ext cx="9144000" cy="936104"/>
          </a:xfrm>
          <a:prstGeom prst="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form</a:t>
            </a:r>
            <a:endParaRPr lang="th-TH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à¸à¸¥à¸à¸²à¸£à¸à¹à¸à¸«à¸²à¸£à¸¹à¸à¸ à¸²à¸à¸ªà¸³à¸«à¸£à¸±à¸ Google form à¸à¸·à¸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42358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99792" y="1628800"/>
            <a:ext cx="64442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Google Form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เป็นส่วนหนึ่งในบริการของกลุ่ม </a:t>
            </a:r>
            <a:r>
              <a:rPr lang="en-US" sz="20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Google</a:t>
            </a:r>
            <a:r>
              <a:rPr lang="en-US" sz="20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Docs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ที่ช่วยให้เราสร้างแบบสอบถามออนไลน์ หรือใช้สำหรับรวบรวมข้อมูลได้อย่างรวดเร็ว โดยที่ไม่ต้องเสียค่าใช้จ่าย ในการใช้งาน </a:t>
            </a:r>
            <a:r>
              <a:rPr lang="en-US" sz="2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Google Form</a:t>
            </a:r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  <a:r>
              <a:rPr lang="th-TH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ผู้ใช้สามารถนำไปปรับประยุกต์ใช้งานได้หลายรูปแบบอาทิ เช่น การทำแบบฟอร์มสำรวจความคิดเห็น การทำแบบฟอร์มสำรวจความพึงพอใจ </a:t>
            </a:r>
            <a:endParaRPr lang="en-US" sz="2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611" y="3356992"/>
            <a:ext cx="87018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000" dirty="0"/>
              <a:t>ภาควิชาโสต ศอ นาสิกวิทยา จึงใช้พื้นที่ ในการแชร์ และ เก็บข้อมูล บนระบบ </a:t>
            </a:r>
            <a:r>
              <a:rPr lang="en-US" sz="2000" dirty="0"/>
              <a:t>cloud computing </a:t>
            </a:r>
            <a:r>
              <a:rPr lang="th-TH" sz="2000" dirty="0"/>
              <a:t>ดังนี้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FF0000"/>
                </a:solidFill>
                <a:hlinkClick r:id="rId3"/>
              </a:rPr>
              <a:t>www.google form.com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th-TH" sz="2000" dirty="0">
              <a:solidFill>
                <a:srgbClr val="FF0000"/>
              </a:solidFill>
            </a:endParaRPr>
          </a:p>
          <a:p>
            <a:pPr algn="ctr"/>
            <a:r>
              <a:rPr lang="th-TH" sz="2000" dirty="0">
                <a:solidFill>
                  <a:srgbClr val="FF0000"/>
                </a:solidFill>
              </a:rPr>
              <a:t>ในการจัดทำแบบฟอร์มประเมินความพึงพอใจ และเอกสารประเมินฯ ความรู้ของนศพ.และแพทย์ประจำบ้าน ฯลฯ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869160"/>
            <a:ext cx="2609303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4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ภาควิชาฯ ได้ปรับระบบการทำงาน ในสำนักงาน เข้าสู่ระบบ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Online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เต็มรูปแบบ  ในทุกกิจกรรม เช่น การประชุมภาควิชาฯ ดำเนินการโดยใช้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Application … MS Teams </a:t>
            </a:r>
            <a:endParaRPr lang="th-TH" sz="2800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การประกาศ แจ้งข่าวสาร สำหรับอาจารย์ และ แพทย์ประจำบ้าน ดำเนินการโดยเจ้าหน้าที่ธุรการ ผ่าน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Application …line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sz="2800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การสำรวจข้อมูล ความคิดเห็น หรือ การประเมินผล โดยใช้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Google form</a:t>
            </a:r>
          </a:p>
          <a:p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ในด้านการเรียนการสอน ใช้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Application … MS Teams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Application …Zoom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สำหรับ การเรียนการสอน ของภาควิชาฯ  </a:t>
            </a:r>
          </a:p>
          <a:p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ในด้านการวิจัย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Application …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Zoom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ในการประชุมเพื่อ ดำเนินการวิจัย โดยเฉพาะงานวิจัยที่บูรณาการณ์ในหลายๆสาขา </a:t>
            </a:r>
          </a:p>
          <a:p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มีการเก็บข้อมูล ไว้ในระบบ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cloud computing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ทั้งใน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Dropbox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 </a:t>
            </a:r>
            <a:r>
              <a:rPr lang="en-US" sz="2800" dirty="0" err="1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Onedrive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ซึ่งสามารถแชร์ข้อมูลให้ อาจารย์ในภาควิชาทุกท่าน นำไปใช้ได้ทาง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Online</a:t>
            </a:r>
          </a:p>
          <a:p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มีการสำรองข้อมูล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Back up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ไว้ใน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External </a:t>
            </a:r>
            <a:r>
              <a:rPr lang="en-US" sz="2800" dirty="0" err="1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Harddisc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ขนาด </a:t>
            </a:r>
            <a:r>
              <a:rPr lang="en-US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2TB.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ซึ่งเก็บไว้ที่ภาควิชาฯ เพื่อป้องกันความเสียหายของข้อมูลของภาควิชาฯทั้งหมด</a:t>
            </a:r>
            <a:endParaRPr lang="en-US" sz="2800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60648"/>
            <a:ext cx="9144000" cy="936104"/>
          </a:xfrm>
          <a:prstGeom prst="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4.Smart office , Smart learning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3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224483"/>
          </a:xfrm>
        </p:spPr>
        <p:txBody>
          <a:bodyPr>
            <a:noAutofit/>
          </a:bodyPr>
          <a:lstStyle/>
          <a:p>
            <a:pPr algn="l"/>
            <a:r>
              <a:rPr lang="th-TH" sz="2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แนวปฏิบัติที่ดีด้านการประกันคุณภาพการศึกษา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br>
              <a:rPr lang="th-TH" sz="1800" dirty="0">
                <a:latin typeface="TH SarabunPSK" pitchFamily="34" charset="-34"/>
                <a:cs typeface="+mn-cs"/>
              </a:rPr>
            </a:br>
            <a:r>
              <a:rPr lang="th-TH" sz="1800" dirty="0">
                <a:latin typeface="TH SarabunPSK" pitchFamily="34" charset="-34"/>
                <a:cs typeface="+mn-cs"/>
              </a:rPr>
              <a:t>	</a:t>
            </a:r>
            <a:r>
              <a:rPr lang="th-TH" sz="1800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  ขั้นตอนการปฏิบัติที่ทำให้การประกันคุณภาพการศึกษาประสบความสำเร็จ หรือ บรรลุเป้าหมายที่กำหนดไว้ โดยปรากฎหลักฐานของความสำเร็จ และเผยแพร่ให้หน่วยงานอื่นสามารถนำไปใช้ประโยชน์ได้</a:t>
            </a:r>
            <a:br>
              <a:rPr lang="en-US" sz="1800" dirty="0">
                <a:latin typeface="TH SarabunPSK" pitchFamily="34" charset="-34"/>
                <a:cs typeface="+mn-cs"/>
              </a:rPr>
            </a:br>
            <a:endParaRPr lang="th-TH" sz="1800" dirty="0">
              <a:latin typeface="TH SarabunPSK" pitchFamily="34" charset="-34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691897"/>
              </p:ext>
            </p:extLst>
          </p:nvPr>
        </p:nvGraphicFramePr>
        <p:xfrm>
          <a:off x="19432" y="2492896"/>
          <a:ext cx="9144000" cy="4137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3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rgbClr val="0000FF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  <a:cs typeface="+mn-cs"/>
                        </a:rPr>
                        <a:t>SWOT ANALYSIS    </a:t>
                      </a:r>
                      <a:r>
                        <a:rPr lang="th-TH" sz="2000" b="1" dirty="0">
                          <a:solidFill>
                            <a:srgbClr val="0000FF"/>
                          </a:solidFill>
                          <a:effectLst/>
                          <a:cs typeface="+mn-cs"/>
                        </a:rPr>
                        <a:t>ระบบงานประกันคุณภาพ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6868" marR="66868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rgbClr val="0000FF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  <a:cs typeface="+mn-cs"/>
                        </a:rPr>
                        <a:t>Strengths</a:t>
                      </a:r>
                      <a:endParaRPr lang="en-US" sz="1800" b="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6868" marR="6686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rgbClr val="0000FF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  <a:cs typeface="+mn-cs"/>
                        </a:rPr>
                        <a:t>Weaknesses</a:t>
                      </a:r>
                      <a:endParaRPr lang="en-US" sz="1800" b="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6868" marR="6686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042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1. ภาควิชาโสต ศอ นาสิกวิทยาให้ความสำคัญและ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สนับสนุนการประกันคุณภาพอย่างต่อเนื่อง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2.มีการบรรจุวาระการประชุมในเรื่องการประกันคุณภาพ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ไว้ใน การประชุมภาควิชาฯ ในทุกๆเดือน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3. มีการแต่งตั้งคณะกรรมการด้านการประกันคุณภาพ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4. มีการตรวจสอบ ติดตาม และประเมินผลงานประกันคุณภาพอย่างต่อเนื่อง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6868" marR="668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1. เกิดการระบาด โรค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โควิด-19 ทำให้แผนการดำเนินการที่วางไว้ต้องปรับเปลี่ยนไปตามสถานการณ์</a:t>
                      </a:r>
                      <a:endParaRPr lang="th-TH" sz="1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2. ภาควิชาโสตฯ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มีอาจารย์ จำนวนน้อยแต่ 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มีภาระงานสอนและการบริการผู้ป่วยจำนวนมาก  ทำให้ไม่มีเวลาดำเนินการเก็บและรวบรวมข้อมูลงานต่างๆที่เกี่ยวข้องกับการประกันคุณภาพการศึกษา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3.  มีการปรับเปลี่ยนตัวบ่งชี้ ทำให้อาจารย์ ปรับตัวตามไม่ทันต่อการเปลี่ยนแปลง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6868" marR="668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264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414"/>
            <a:ext cx="9144000" cy="1152822"/>
          </a:xfr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ปัจจัยสู่ความสำเร็จ ในการประกันคุณภาพการศึกษา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584" y="2636912"/>
            <a:ext cx="78488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lvl="0">
              <a:defRPr/>
            </a:pPr>
            <a:r>
              <a:rPr lang="th-TH" sz="2400" dirty="0">
                <a:solidFill>
                  <a:srgbClr val="FF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   การมีส่วนร่วม (</a:t>
            </a:r>
            <a:r>
              <a:rPr lang="en-US" sz="2400" dirty="0">
                <a:solidFill>
                  <a:srgbClr val="FF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Participation) </a:t>
            </a:r>
            <a:r>
              <a:rPr lang="th-TH" sz="2400" dirty="0">
                <a:solidFill>
                  <a:srgbClr val="FF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ให้บุคลากรที่เกี่ยวข้องทุกฝ่ายเข้ามามีส่วนร่วมในการระดมความคิด ร่วมกันวางแผน  และร่วมกันทำงาน</a:t>
            </a:r>
            <a:endParaRPr lang="en-US" sz="2400" dirty="0">
              <a:solidFill>
                <a:srgbClr val="FF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>
              <a:defRPr/>
            </a:pPr>
            <a:r>
              <a:rPr lang="th-TH" sz="2400" dirty="0">
                <a:solidFill>
                  <a:srgbClr val="FF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   ปรับปรุงคุณภาพอย่างต่อเนื่อง (</a:t>
            </a:r>
            <a:r>
              <a:rPr lang="en-US" sz="2400" dirty="0">
                <a:solidFill>
                  <a:srgbClr val="FF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Continuous  Quality  Improvement) </a:t>
            </a:r>
            <a:r>
              <a:rPr lang="th-TH" sz="2400" dirty="0">
                <a:solidFill>
                  <a:srgbClr val="FF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มีจุดประสงค์สำคัญเพื่อให้ได้ข้อมูลย้อนกลับสำหรับใช้ในการวางแผน เพื่อการปรับปรุงคุณภาพอย่างต่อเนื่อง</a:t>
            </a:r>
          </a:p>
          <a:p>
            <a:pPr lvl="0">
              <a:defRPr/>
            </a:pPr>
            <a:r>
              <a:rPr lang="th-TH" sz="2400" dirty="0">
                <a:solidFill>
                  <a:srgbClr val="FF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   การสร้างความตระหนัก ถึงคุณค่าของการประกันคุณภาพภายในและการทำงานเป็นทีมให้กับบุคลากร</a:t>
            </a:r>
            <a:r>
              <a:rPr lang="en-US" sz="2400" dirty="0">
                <a:solidFill>
                  <a:srgbClr val="FF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  <a:endParaRPr lang="th-TH" sz="2400" dirty="0">
              <a:solidFill>
                <a:srgbClr val="FF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lvl="0">
              <a:defRPr/>
            </a:pPr>
            <a:r>
              <a:rPr lang="th-TH" sz="2400" dirty="0">
                <a:solidFill>
                  <a:srgbClr val="FF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   การสร้างเสริมความรู้และทักษะเกี่ยวกับการประกันคุณภาพภายใน</a:t>
            </a:r>
            <a:r>
              <a:rPr lang="en-US" sz="2400" dirty="0">
                <a:solidFill>
                  <a:srgbClr val="FF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  <a:r>
              <a:rPr lang="th-TH" sz="2400" dirty="0">
                <a:solidFill>
                  <a:srgbClr val="FF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โดยให้เข้าร่วมอบรม ประชุมเกี่ยวกับประกันคุณภาพการศึกษา</a:t>
            </a:r>
          </a:p>
          <a:p>
            <a:pPr marL="342900" indent="-342900">
              <a:buAutoNum type="arabicPeriod"/>
              <a:defRPr/>
            </a:pPr>
            <a:endParaRPr 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4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ปรัชญา </a:t>
            </a:r>
            <a:endParaRPr lang="en-US" dirty="0">
              <a:solidFill>
                <a:srgbClr val="0000FF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ก้าวนำสังคม 		สั่งสมวิชาการ</a:t>
            </a:r>
            <a:endParaRPr lang="en-US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บริการเป็นเลิศ		เชิดชูคุณธรรม</a:t>
            </a:r>
            <a:endParaRPr lang="en-US" b="1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5750" y="4797152"/>
            <a:ext cx="855345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/>
              <a:t>	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เป็นหน่วยงานทางการแพทย์ที่ทันสมัย จัดการเรียนการสอนที่มีคุณภาพ มีความโดดเด่นทางการวิจัยเฉพาะด้าน และให้บริการสังคมที่ตอบสนองความต้องการของประชาชน </a:t>
            </a:r>
            <a:endParaRPr lang="en-US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th-TH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branch.led.go.th/samutsongkham/images/item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38711"/>
            <a:ext cx="4286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ใบงาน/กิจกรรม - วิทยาศาสตร์กับความงา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68" y="1988840"/>
            <a:ext cx="2890664" cy="13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0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http://template.rmutto.ac.th/senate/wp-content/uploads/2013/11/mission_s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" y="1484784"/>
            <a:ext cx="4209120" cy="9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1.  สอนนักศึกษาแพทย์และแพทย์ประจำบ้านให้มีความรู้  คู่คุณธรรม  และจริยธรรม</a:t>
            </a:r>
            <a:endParaRPr lang="en-US" sz="2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None/>
            </a:pP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2.  มีการให้บริการทางการแพทย์   ที่ได้มาตรฐานและมีประสิทธิภาพ โดยใช้เทคโนโลยีที่ทันสมัย</a:t>
            </a:r>
            <a:endParaRPr lang="en-US" sz="2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None/>
            </a:pP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3.  มีผลงานทางวิชาการและงานวิจัยที่มีคุณภาพ</a:t>
            </a:r>
            <a:endParaRPr lang="en-US" sz="2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None/>
            </a:pP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4.  ให้บริการทางวิชาการแก่สังคม</a:t>
            </a:r>
            <a:endParaRPr lang="en-US" sz="2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97" y="1484784"/>
            <a:ext cx="248652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http://template.rmutto.ac.th/senate/wp-content/uploads/2013/11/mission_s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1096963"/>
            <a:ext cx="4286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tcec.co.th/2013/wp-content/uploads/2013/06/19776262_m-833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85184"/>
            <a:ext cx="3853258" cy="13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6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006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ระบบกลไก  และกระบวนการประกันคุณภาพการศึกษา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492896"/>
            <a:ext cx="647244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u="sng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กระบวนการ</a:t>
            </a:r>
            <a:r>
              <a:rPr lang="th-TH" sz="32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th-TH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มีการดำเนินการประกันคุณภาพ ตามแนวคิดของหลักการบริหารที่เป็นกระบวนการครบวงจร </a:t>
            </a:r>
            <a:r>
              <a:rPr lang="en-US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PDCA</a:t>
            </a:r>
            <a:r>
              <a:rPr lang="th-TH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endParaRPr lang="th-TH" dirty="0">
              <a:cs typeface="+mj-cs"/>
            </a:endParaRPr>
          </a:p>
          <a:p>
            <a:pPr algn="thaiDist"/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1. การร่วมกันวางแผน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Planning) 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2. การร่วมกันปฏิบัติตามแผน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Doing) 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3. การร่วมกันตรวจสอบ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Checking) 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4. การร่วมกันปรับปรุง (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Action</a:t>
            </a:r>
            <a:endParaRPr lang="en-US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050" name="Picture 2" descr="รูปภาพที่เกี่ยวข้อง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80" y="3792712"/>
            <a:ext cx="3026668" cy="26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1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1268760"/>
            <a:ext cx="5365467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2000" b="1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การประกันคุณภาพศึกษา  </a:t>
            </a:r>
            <a:endParaRPr lang="en-US" sz="2000" dirty="0">
              <a:effectLst/>
              <a:ea typeface="Times New Roman"/>
              <a:cs typeface="Cordia New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2000" b="1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ภาควิชาโสต ศอ นาสิกวิทยา คณะแพทยศาสตร์ มหาวิทยาลัยธรรมศาสตร์</a:t>
            </a:r>
            <a:endParaRPr lang="en-US" sz="2000" dirty="0">
              <a:effectLst/>
              <a:ea typeface="Times New Roman"/>
              <a:cs typeface="Cordia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2636912"/>
            <a:ext cx="228793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th-TH" sz="1400" b="1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1. แผนการดำเนินงาน (</a:t>
            </a:r>
            <a:r>
              <a:rPr lang="en-US" sz="1400" b="1" dirty="0">
                <a:solidFill>
                  <a:srgbClr val="3333FF"/>
                </a:solidFill>
                <a:effectLst/>
                <a:latin typeface="TH SarabunPSK"/>
                <a:ea typeface="Times New Roman"/>
                <a:cs typeface="Cordia New"/>
              </a:rPr>
              <a:t>Plan)</a:t>
            </a:r>
            <a:endParaRPr lang="en-US" sz="1400" dirty="0">
              <a:effectLst/>
              <a:ea typeface="Times New Roman"/>
              <a:cs typeface="Cordia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2636912"/>
            <a:ext cx="2076450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400" b="1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2. การดำเนินตามแผน (</a:t>
            </a:r>
            <a:r>
              <a:rPr lang="en-US" sz="1400" b="1" dirty="0">
                <a:solidFill>
                  <a:srgbClr val="3333FF"/>
                </a:solidFill>
                <a:effectLst/>
                <a:latin typeface="TH SarabunPSK"/>
                <a:ea typeface="Times New Roman"/>
                <a:cs typeface="Cordia New"/>
              </a:rPr>
              <a:t>Do)</a:t>
            </a:r>
            <a:endParaRPr lang="en-US" sz="1400" dirty="0">
              <a:effectLst/>
              <a:ea typeface="Times New Roman"/>
              <a:cs typeface="Cordia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4321" y="2630487"/>
            <a:ext cx="1995911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400" b="1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3. การประเมินผล (</a:t>
            </a:r>
            <a:r>
              <a:rPr lang="en-US" sz="1400" b="1" dirty="0">
                <a:solidFill>
                  <a:srgbClr val="3333FF"/>
                </a:solidFill>
                <a:effectLst/>
                <a:latin typeface="TH SarabunPSK"/>
                <a:ea typeface="Times New Roman"/>
                <a:cs typeface="Cordia New"/>
              </a:rPr>
              <a:t>Check)</a:t>
            </a:r>
            <a:endParaRPr lang="en-US" sz="1400" dirty="0">
              <a:effectLst/>
              <a:ea typeface="Times New Roman"/>
              <a:cs typeface="Cordia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4248" y="2636912"/>
            <a:ext cx="2289326" cy="434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400" b="1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4. นำผลการประเมินมาปรับปรุง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3768" y="3284984"/>
            <a:ext cx="2148458" cy="695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600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แต่งตั้งคณะกรรมการ                    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600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 ฝ่ายประกันคุณภาพการศึกษา</a:t>
            </a:r>
            <a:endParaRPr lang="en-US" sz="1600" dirty="0">
              <a:effectLst/>
              <a:ea typeface="Times New Roman"/>
              <a:cs typeface="Cordia Ne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9" y="4140825"/>
            <a:ext cx="2148458" cy="695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300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ประชุมเรื่อง การประกันคุณภาพการศึกษา</a:t>
            </a:r>
            <a:endParaRPr lang="en-US" sz="1300" dirty="0">
              <a:effectLst/>
              <a:ea typeface="Times New Roman"/>
              <a:cs typeface="Cordia New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300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ทุกครั้งที่มีประชุมภาควิชาโสต ศอ นาสิกวิทยา</a:t>
            </a:r>
            <a:endParaRPr lang="en-US" sz="1300" dirty="0">
              <a:effectLst/>
              <a:ea typeface="Times New Roman"/>
              <a:cs typeface="Cordia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4243" y="5043150"/>
            <a:ext cx="2157983" cy="690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th-TH" sz="1100" dirty="0">
              <a:solidFill>
                <a:srgbClr val="3333FF"/>
              </a:solidFill>
              <a:effectLst/>
              <a:ea typeface="Times New Roman"/>
              <a:cs typeface="TH SarabunPSK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th-TH" sz="1100" dirty="0">
              <a:solidFill>
                <a:srgbClr val="3333FF"/>
              </a:solidFill>
              <a:ea typeface="Times New Roman"/>
              <a:cs typeface="TH SarabunPSK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ตรวจสอบ ติดตาม และประเมินผลประกันคุณภาพอย่างต่อเนื่องในที่ประชุมภาควิชา</a:t>
            </a:r>
            <a:endParaRPr lang="en-US" sz="1100" dirty="0">
              <a:effectLst/>
              <a:ea typeface="Times New Roman"/>
              <a:cs typeface="Cordia New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800" dirty="0">
                <a:solidFill>
                  <a:srgbClr val="3333FF"/>
                </a:solidFill>
                <a:effectLst/>
                <a:latin typeface="TH SarabunPSK"/>
                <a:ea typeface="Times New Roman"/>
                <a:cs typeface="Cordia New"/>
              </a:rPr>
              <a:t> </a:t>
            </a:r>
            <a:endParaRPr lang="en-US" sz="1400" dirty="0">
              <a:effectLst/>
              <a:ea typeface="Times New Roman"/>
              <a:cs typeface="Cordia Ne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72" y="3284984"/>
            <a:ext cx="2210172" cy="695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80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ศึกษาคู่มือประกันคุณภาพการศึกษา</a:t>
            </a:r>
            <a:endParaRPr lang="en-US" sz="1400">
              <a:effectLst/>
              <a:ea typeface="Times New Roman"/>
              <a:cs typeface="Cordia Ne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4042" y="3309739"/>
            <a:ext cx="1921612" cy="695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100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ตรวจประเมินคุณภาพการศึกษาจากคณะกรรมการภายในและภายนอกมหาวิทยาลัย</a:t>
            </a:r>
            <a:endParaRPr lang="en-US" sz="1100" dirty="0">
              <a:effectLst/>
              <a:ea typeface="Times New Roman"/>
              <a:cs typeface="Cordia Ne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486" y="4149080"/>
            <a:ext cx="2189258" cy="695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80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แต่งตั้งคณะกรรมการ</a:t>
            </a:r>
            <a:endParaRPr lang="en-US" sz="1400">
              <a:effectLst/>
              <a:ea typeface="Times New Roman"/>
              <a:cs typeface="Cordia New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80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ฝ่ายประกันคุณภาพการศึกษา</a:t>
            </a:r>
            <a:endParaRPr lang="en-US" sz="1400">
              <a:effectLst/>
              <a:ea typeface="Times New Roman"/>
              <a:cs typeface="Cordia Ne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00" y="5037931"/>
            <a:ext cx="2221644" cy="695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400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จัดประชุมสร้างความรู้ความเข้าใจตัวบ่งชี้ </a:t>
            </a:r>
            <a:r>
              <a:rPr lang="en-US" sz="1400" dirty="0">
                <a:solidFill>
                  <a:srgbClr val="3333FF"/>
                </a:solidFill>
                <a:effectLst/>
                <a:latin typeface="TH SarabunPSK"/>
                <a:ea typeface="Times New Roman"/>
                <a:cs typeface="Cordia New"/>
              </a:rPr>
              <a:t>SAR</a:t>
            </a:r>
            <a:endParaRPr lang="en-US" sz="1400" dirty="0">
              <a:effectLst/>
              <a:ea typeface="Times New Roman"/>
              <a:cs typeface="Cordia Ne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37" y="5943282"/>
            <a:ext cx="2189307" cy="695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300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รวบรวมข้อมูลและจัดทำรายงาน</a:t>
            </a:r>
            <a:endParaRPr lang="en-US" sz="1300" dirty="0">
              <a:effectLst/>
              <a:ea typeface="Times New Roman"/>
              <a:cs typeface="Cordia New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300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การประเมินตนเองตามองค์ประกอบและตัวบ่งชี้</a:t>
            </a:r>
            <a:endParaRPr lang="en-US" sz="1300" dirty="0">
              <a:effectLst/>
              <a:ea typeface="Times New Roman"/>
              <a:cs typeface="Cordia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3768" y="5951537"/>
            <a:ext cx="2148459" cy="695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400" dirty="0">
                <a:solidFill>
                  <a:srgbClr val="3333FF"/>
                </a:solidFill>
                <a:effectLst/>
                <a:latin typeface="TH Sarabun New" panose="020B0500040200020003" pitchFamily="34" charset="-34"/>
                <a:ea typeface="Times New Roman"/>
                <a:cs typeface="TH Sarabun New" panose="020B0500040200020003" pitchFamily="34" charset="-34"/>
              </a:rPr>
              <a:t>จัดทำรายงานประเมินนเอง (</a:t>
            </a:r>
            <a:r>
              <a:rPr lang="en-US" sz="1400" dirty="0">
                <a:solidFill>
                  <a:srgbClr val="3333FF"/>
                </a:solidFill>
                <a:effectLst/>
                <a:latin typeface="TH Sarabun New" panose="020B0500040200020003" pitchFamily="34" charset="-34"/>
                <a:ea typeface="Times New Roman"/>
                <a:cs typeface="TH Sarabun New" panose="020B0500040200020003" pitchFamily="34" charset="-34"/>
              </a:rPr>
              <a:t>SAR) </a:t>
            </a:r>
            <a:r>
              <a:rPr lang="th-TH" sz="1400" dirty="0">
                <a:solidFill>
                  <a:srgbClr val="3333FF"/>
                </a:solidFill>
                <a:effectLst/>
                <a:latin typeface="TH Sarabun New" panose="020B0500040200020003" pitchFamily="34" charset="-34"/>
                <a:ea typeface="Times New Roman"/>
                <a:cs typeface="TH Sarabun New" panose="020B0500040200020003" pitchFamily="34" charset="-34"/>
              </a:rPr>
              <a:t>และส่งรายงานประเมินนเองให้แก่คณะฯ ตามเวลาที่กำหนด</a:t>
            </a:r>
            <a:endParaRPr lang="en-US" sz="1100" dirty="0">
              <a:effectLst/>
              <a:latin typeface="TH Sarabun New" panose="020B0500040200020003" pitchFamily="34" charset="-34"/>
              <a:ea typeface="Times New Roman"/>
              <a:cs typeface="TH Sarabun New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4042" y="4136707"/>
            <a:ext cx="1886191" cy="901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600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สรุปผลการตรวจประเมินคุณภาพการศึกษา</a:t>
            </a:r>
            <a:endParaRPr lang="en-US" sz="1200" dirty="0">
              <a:effectLst/>
              <a:ea typeface="Times New Roman"/>
              <a:cs typeface="Cordia New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04248" y="3501008"/>
            <a:ext cx="2284541" cy="14551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400" dirty="0">
                <a:solidFill>
                  <a:srgbClr val="3333FF"/>
                </a:solidFill>
                <a:effectLst/>
                <a:ea typeface="Times New Roman"/>
                <a:cs typeface="TH SarabunPSK"/>
              </a:rPr>
              <a:t>นำผลการตรวจประเมินจากคณะกรรมการพิจารณาร่วมกันในที่ประชุมภาควิชาเพื่อหาแนวทางในการปรับปรุง ตามข้อเสนอแนะของกรรมการตรวจประเมินคุณภาพการศึกษา</a:t>
            </a:r>
            <a:endParaRPr lang="en-US" sz="1400" dirty="0">
              <a:effectLst/>
              <a:ea typeface="Times New Roman"/>
              <a:cs typeface="Cordia New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95630" y="2276872"/>
            <a:ext cx="7332395" cy="101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5630" y="2307590"/>
            <a:ext cx="0" cy="307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63888" y="2328937"/>
            <a:ext cx="0" cy="307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68144" y="2322512"/>
            <a:ext cx="0" cy="307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56094" y="2328937"/>
            <a:ext cx="0" cy="307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15616" y="3068960"/>
            <a:ext cx="0" cy="1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63888" y="3068960"/>
            <a:ext cx="0" cy="1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74683" y="4005064"/>
            <a:ext cx="0" cy="1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15616" y="4005064"/>
            <a:ext cx="0" cy="1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01988" y="5772467"/>
            <a:ext cx="0" cy="1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47174" y="3065145"/>
            <a:ext cx="0" cy="36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96136" y="3065145"/>
            <a:ext cx="0" cy="1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96136" y="3962717"/>
            <a:ext cx="0" cy="1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94001" y="4869160"/>
            <a:ext cx="0" cy="1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15616" y="4869160"/>
            <a:ext cx="0" cy="1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15616" y="5762307"/>
            <a:ext cx="0" cy="1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15931" y="2060848"/>
            <a:ext cx="0" cy="1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-11782" y="208746"/>
            <a:ext cx="914400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anose="02020603050405020304" pitchFamily="18" charset="-34"/>
                <a:ea typeface="Times New Roman" pitchFamily="18" charset="0"/>
                <a:cs typeface="JasmineUPC" panose="02020603050405020304" pitchFamily="18" charset="-34"/>
              </a:rPr>
              <a:t>แนวปฏิบัติที่ดีระบบการประกันคุณภาพการศึกษา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asmineUPC" panose="02020603050405020304" pitchFamily="18" charset="-34"/>
                <a:ea typeface="Times New Roman" pitchFamily="18" charset="0"/>
                <a:cs typeface="JasmineUPC" panose="02020603050405020304" pitchFamily="18" charset="-34"/>
              </a:rPr>
              <a:t>ภาควิชาโสต ศอ นาสิกวิทยา  คณะแพทยศาสตร์  มหาวิทยาลัยธรรมศาสตร์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69574"/>
            <a:ext cx="3240360" cy="16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7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632"/>
            <a:ext cx="7812360" cy="936104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th-TH" sz="3600" b="1" dirty="0">
                <a:solidFill>
                  <a:srgbClr val="0000FF"/>
                </a:solidFill>
                <a:cs typeface="+mn-cs"/>
              </a:rPr>
              <a:t>1. แผนการดำเนินงาน</a:t>
            </a:r>
            <a:r>
              <a:rPr lang="en-US" sz="3600" b="1" dirty="0">
                <a:solidFill>
                  <a:srgbClr val="0000FF"/>
                </a:solidFill>
                <a:cs typeface="+mn-cs"/>
              </a:rPr>
              <a:t>  </a:t>
            </a:r>
            <a:endParaRPr lang="th-TH" sz="3600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th-TH" sz="1800" dirty="0">
                <a:latin typeface="TH SarabunPSK" pitchFamily="34" charset="-34"/>
              </a:rPr>
              <a:t>	1.1   คู่มือประกันคุณภาพการศึกษา  </a:t>
            </a:r>
          </a:p>
          <a:p>
            <a:pPr marL="457200" lvl="1" indent="0">
              <a:buNone/>
            </a:pPr>
            <a:r>
              <a:rPr lang="th-TH" sz="1800" dirty="0">
                <a:latin typeface="TH SarabunPSK" pitchFamily="34" charset="-34"/>
              </a:rPr>
              <a:t>	เมื่อภาควิชาโสต ศอ นาสิกวิทยา  ได้รับคู่มือการประกันคุณภาพการศึกษา ประจำปีการศึกษา 2562  จาก งานพัฒนาคุณภาพคณะแพทยศาสตร์ มหาวิทยาลัยธรรมศาสตร์ เพื่อให้การประกันคุณภาพการศึกษา เป็นไปด้วยความสำเร็จ  จึงทำการศึกษาคู่มือและเข้าร่วมประชุมชี้แจงตัวบ่งชี้ระดับภาควิชา  </a:t>
            </a:r>
            <a:r>
              <a:rPr lang="en-US" sz="1800" dirty="0">
                <a:latin typeface="TH SarabunPSK" pitchFamily="34" charset="-34"/>
              </a:rPr>
              <a:t>	</a:t>
            </a:r>
          </a:p>
          <a:p>
            <a:pPr marL="0" indent="0">
              <a:buNone/>
            </a:pPr>
            <a:r>
              <a:rPr lang="th-TH" sz="1800" dirty="0">
                <a:latin typeface="TH SarabunPSK" pitchFamily="34" charset="-34"/>
              </a:rPr>
              <a:t>	1.2  แต่งตั้งคณะกรรมการ ฝ่ายประกันคุณภาพการศึกษา  </a:t>
            </a:r>
          </a:p>
          <a:p>
            <a:pPr marL="0" indent="0">
              <a:buNone/>
            </a:pPr>
            <a:r>
              <a:rPr lang="th-TH" sz="1800" dirty="0">
                <a:latin typeface="TH SarabunPSK" pitchFamily="34" charset="-34"/>
              </a:rPr>
              <a:t>                      1.3</a:t>
            </a:r>
            <a:r>
              <a:rPr lang="en-US" sz="1800" dirty="0">
                <a:latin typeface="TH SarabunPSK" pitchFamily="34" charset="-34"/>
              </a:rPr>
              <a:t> </a:t>
            </a:r>
            <a:r>
              <a:rPr lang="th-TH" sz="1800" dirty="0">
                <a:latin typeface="TH SarabunPSK" pitchFamily="34" charset="-34"/>
              </a:rPr>
              <a:t>จัดประชุมสร้างความรู้ความเข้าใจตัวบ่งชี้ </a:t>
            </a:r>
            <a:r>
              <a:rPr lang="en-US" sz="1800" dirty="0">
                <a:latin typeface="TH SarabunPSK" pitchFamily="34" charset="-34"/>
              </a:rPr>
              <a:t>SAR</a:t>
            </a: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</a:rPr>
              <a:t>	</a:t>
            </a:r>
            <a:r>
              <a:rPr lang="th-TH" sz="1800" dirty="0">
                <a:latin typeface="TH SarabunPSK" pitchFamily="34" charset="-34"/>
              </a:rPr>
              <a:t>-  ภาควิชาโสต ศอ นาสิกวิทยา  จัดให้คณะกรรมการ ฝ่ายประกันคุณภาพการศึกษา  จัดให้มีประชุมให้ความรู้เรื่อง การประกันคุณภาพการศึกษาแก่คณาจารย์และเจ้าที่ เพื่อทำความเข้าใจตัวบ่งชี้และเกณฑ์การประเมินคุณภาพภายใน</a:t>
            </a:r>
            <a:endParaRPr lang="en-US" sz="1800" dirty="0">
              <a:latin typeface="TH SarabunPSK" pitchFamily="34" charset="-34"/>
            </a:endParaRPr>
          </a:p>
          <a:p>
            <a:pPr marL="0" indent="0">
              <a:buNone/>
            </a:pPr>
            <a:r>
              <a:rPr lang="th-TH" sz="1800" dirty="0">
                <a:latin typeface="TH SarabunPSK" pitchFamily="34" charset="-34"/>
              </a:rPr>
              <a:t>	-  เน้นย้ำให้คณาจารย์และเจ้าหน้าที่ตระหนักถึงความสำคัญการประกันคุณภาพการศึกษา </a:t>
            </a:r>
            <a:endParaRPr lang="en-US" sz="1800" dirty="0">
              <a:latin typeface="TH SarabunPSK" pitchFamily="34" charset="-34"/>
            </a:endParaRPr>
          </a:p>
          <a:p>
            <a:pPr marL="0" indent="0">
              <a:buNone/>
            </a:pPr>
            <a:r>
              <a:rPr lang="en-US" sz="1800" dirty="0">
                <a:latin typeface="TH SarabunPSK" pitchFamily="34" charset="-34"/>
              </a:rPr>
              <a:t>-</a:t>
            </a:r>
            <a:r>
              <a:rPr lang="th-TH" sz="1800" dirty="0">
                <a:latin typeface="TH SarabunPSK" pitchFamily="34" charset="-34"/>
              </a:rPr>
              <a:t>  จัดเตรียมบุคลากร  ในการให้ความร่วมมือในการตอบคำถามหรือการสัมภาษณ์ โดยยึดหลักในการตอบตามสิ่งที่ปฏิบัติจริงและผลที่เกิดขึ้นจริง</a:t>
            </a:r>
            <a:endParaRPr lang="en-US" sz="1800" dirty="0">
              <a:latin typeface="TH SarabunPSK" pitchFamily="34" charset="-34"/>
            </a:endParaRPr>
          </a:p>
          <a:p>
            <a:pPr marL="0" indent="0">
              <a:buNone/>
            </a:pPr>
            <a:r>
              <a:rPr lang="th-TH" sz="1800" dirty="0">
                <a:latin typeface="TH SarabunPSK" pitchFamily="34" charset="-34"/>
              </a:rPr>
              <a:t>	-  จัดเตรียมสถานที่ และเทคโนโลยี  สำหรับการตรวจประเมินคุณภาพการศึกษา  </a:t>
            </a:r>
            <a:endParaRPr lang="en-US" sz="1800" dirty="0">
              <a:latin typeface="TH SarabunPSK" pitchFamily="34" charset="-34"/>
            </a:endParaRPr>
          </a:p>
          <a:p>
            <a:pPr marL="0" indent="0">
              <a:buNone/>
            </a:pPr>
            <a:r>
              <a:rPr lang="th-TH" sz="1800" dirty="0">
                <a:latin typeface="TH SarabunPSK" pitchFamily="34" charset="-34"/>
              </a:rPr>
              <a:t>	-  จัดเตรียมอาหารกลางวัน และอาหารว่าง  </a:t>
            </a:r>
            <a:endParaRPr lang="en-US" sz="1800" dirty="0">
              <a:latin typeface="TH SarabunPSK" pitchFamily="34" charset="-34"/>
            </a:endParaRPr>
          </a:p>
          <a:p>
            <a:pPr marL="0" indent="0">
              <a:buNone/>
            </a:pPr>
            <a:r>
              <a:rPr lang="th-TH" sz="1800" dirty="0">
                <a:latin typeface="TH SarabunPSK" pitchFamily="34" charset="-34"/>
              </a:rPr>
              <a:t>	1.4  รวบรวมข้อมูลและจัดทำรายงานการประเมินตนเองตามองค์ประกอบและตัวบ่งชี้</a:t>
            </a:r>
            <a:endParaRPr lang="en-US" sz="1800" dirty="0">
              <a:latin typeface="TH SarabunPSK" pitchFamily="34" charset="-34"/>
            </a:endParaRPr>
          </a:p>
          <a:p>
            <a:pPr marL="0" indent="0">
              <a:buNone/>
            </a:pPr>
            <a:r>
              <a:rPr lang="th-TH" sz="1800" dirty="0">
                <a:latin typeface="TH SarabunPSK" pitchFamily="34" charset="-34"/>
              </a:rPr>
              <a:t>	-  เก็บรวบรวมข้อมูลและจัดทำรายงานการประเมินตนเอง  โดยใช้เทคโนโลยีสารสนเทศ ช่วยในการจัดเก็บข้อมูล  โดยแต่งตั้งคณะกรรมการดูแลระบบสารสนเทศ  ให้มีบทบาทในการจัดการระบบข้อมูลสารสนเทศเพื่อการประกันคุณภาพการศึกษา</a:t>
            </a:r>
            <a:endParaRPr lang="en-US" sz="1800" dirty="0">
              <a:latin typeface="TH SarabunPSK" pitchFamily="34" charset="-34"/>
            </a:endParaRPr>
          </a:p>
          <a:p>
            <a:pPr marL="0" indent="0">
              <a:buNone/>
            </a:pPr>
            <a:r>
              <a:rPr lang="th-TH" sz="1800" dirty="0">
                <a:latin typeface="TH SarabunPSK" pitchFamily="34" charset="-34"/>
              </a:rPr>
              <a:t>	-  จัดเตรียมเอกสารหรือหลักฐานอ้างอิงในแต่ละองค์ประกอบ  </a:t>
            </a:r>
            <a:endParaRPr lang="en-US" sz="1800" dirty="0">
              <a:latin typeface="TH SarabunPSK" pitchFamily="34" charset="-34"/>
            </a:endParaRPr>
          </a:p>
          <a:p>
            <a:pPr marL="0" indent="0">
              <a:buNone/>
            </a:pPr>
            <a:r>
              <a:rPr lang="th-TH" sz="1800" dirty="0">
                <a:latin typeface="TH SarabunPSK" pitchFamily="34" charset="-34"/>
              </a:rPr>
              <a:t>	-  จัดเตรียมเอกสารให้เป็นระบบและง่ายต่อการค้นหาของคณะกรรมการตรวจประเมิน </a:t>
            </a:r>
            <a:endParaRPr lang="en-US" sz="1800" dirty="0">
              <a:latin typeface="TH SarabunPSK" pitchFamily="34" charset="-34"/>
            </a:endParaRPr>
          </a:p>
          <a:p>
            <a:pPr marL="0" indent="0">
              <a:buNone/>
            </a:pP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72008"/>
            <a:ext cx="118762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0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1556792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1800" dirty="0"/>
              <a:t>2.1  แต่งตั้งคณะกรรมการฝ่ายประกันคุณภาพการศึกษา</a:t>
            </a:r>
            <a:endParaRPr lang="en-US" sz="1800" dirty="0"/>
          </a:p>
          <a:p>
            <a:pPr marL="0" indent="0">
              <a:buNone/>
            </a:pPr>
            <a:r>
              <a:rPr lang="th-TH" sz="1800" b="1" dirty="0"/>
              <a:t>	คณะกรรมการประกันคุณภาพการศึกษา</a:t>
            </a:r>
            <a:endParaRPr lang="en-US" sz="1800" dirty="0"/>
          </a:p>
          <a:p>
            <a:pPr marL="0" indent="0">
              <a:buNone/>
            </a:pPr>
            <a:r>
              <a:rPr lang="th-TH" sz="1800" dirty="0"/>
              <a:t>	1. ผศ.พญ.นิดา  	ไรท์ </a:t>
            </a:r>
            <a:r>
              <a:rPr lang="en-US" sz="1800" dirty="0"/>
              <a:t>	</a:t>
            </a:r>
            <a:r>
              <a:rPr lang="th-TH" sz="1800" dirty="0"/>
              <a:t>	ประธานกรรมการ</a:t>
            </a:r>
            <a:endParaRPr lang="en-US" sz="1800" dirty="0"/>
          </a:p>
          <a:p>
            <a:pPr marL="0" indent="0">
              <a:buNone/>
            </a:pPr>
            <a:r>
              <a:rPr lang="th-TH" sz="1800" dirty="0"/>
              <a:t>	2. รศ.นพ.ไวพจน์ 	จันทร์วิเมลือง		กรรมการ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th-TH" sz="1800" dirty="0"/>
              <a:t>3.  อ.พญ.นิธิตา  	สัตตรัตน์ไพจิตร	กรรมการและเลขานุการ</a:t>
            </a:r>
            <a:endParaRPr lang="en-US" sz="1800" dirty="0"/>
          </a:p>
          <a:p>
            <a:pPr marL="0" indent="0">
              <a:buNone/>
            </a:pPr>
            <a:r>
              <a:rPr lang="th-TH" sz="1800" dirty="0"/>
              <a:t>	โดยให้คณะกรรมการมีหน้าที่และความรับผิดชอบ  ดังนี้</a:t>
            </a:r>
          </a:p>
          <a:p>
            <a:pPr marL="0" indent="0">
              <a:buNone/>
            </a:pPr>
            <a:r>
              <a:rPr lang="th-TH" sz="1800" dirty="0"/>
              <a:t>	1. กำกับดูแลและพัฒนางานประกันคุณภาพการศึกษาของภาควิชา  ให้เป็นไปโดยเรียบร้อยและมีประสิทธิภาพ</a:t>
            </a:r>
          </a:p>
          <a:p>
            <a:pPr marL="0" indent="0">
              <a:buNone/>
            </a:pPr>
            <a:r>
              <a:rPr lang="th-TH" sz="1800" dirty="0"/>
              <a:t>	2.  จัดทำรายงานการประเมินตนเองของภาควิชา  ทั้งหลักสูตรแพทยศาสตร์บัณฑิตและหลักสูตรการศึกษาหลังปริญญา</a:t>
            </a:r>
            <a:endParaRPr lang="en-US" sz="1800" dirty="0"/>
          </a:p>
          <a:p>
            <a:pPr marL="0" indent="0">
              <a:buNone/>
            </a:pPr>
            <a:r>
              <a:rPr lang="th-TH" sz="1800" dirty="0"/>
              <a:t>	3. ประสานงานกับคณะกรรมการประกันคุณภาพการศึกษาของคณะฯ  และราชวิทยาลัยฯ</a:t>
            </a:r>
            <a:endParaRPr lang="en-US" sz="1800" dirty="0"/>
          </a:p>
          <a:p>
            <a:pPr marL="0" indent="0">
              <a:buNone/>
            </a:pPr>
            <a:r>
              <a:rPr lang="th-TH" sz="1800" dirty="0"/>
              <a:t>2.2  ประชุมเรื่อง การประกันคุณภาพการศึกษา ทุกครั้งที่มีประชุมภาควิชาโสต ศอ นาสิกวิทยา</a:t>
            </a:r>
            <a:endParaRPr lang="en-US" sz="1800" dirty="0"/>
          </a:p>
          <a:p>
            <a:pPr marL="0" indent="0">
              <a:buNone/>
            </a:pPr>
            <a:r>
              <a:rPr lang="th-TH" sz="1800" dirty="0"/>
              <a:t>	-  กำหนดให้มีวาระการประชุม  เรื่อง  การประกันคุณภาพการศึกษา ทุกครั้งที่มีประชุมภาควิชาโสต ศอ นาสิกวิทยา</a:t>
            </a:r>
            <a:endParaRPr lang="en-US" sz="1800" dirty="0"/>
          </a:p>
          <a:p>
            <a:endParaRPr lang="th-TH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596336" cy="1196752"/>
          </a:xfrm>
          <a:prstGeom prst="rect">
            <a:avLst/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solidFill>
                  <a:srgbClr val="0000FF"/>
                </a:solidFill>
              </a:rPr>
              <a:t>2. การดำเนินตามแผน</a:t>
            </a:r>
            <a:endParaRPr lang="th-TH" sz="36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"/>
            <a:ext cx="1400175" cy="12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5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124744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2.3  ตรวจสอบ ติดตาม และประเมินผลงานประกันคุณภาพอย่างต่อเนื่องในที่ประชุมภาควิชา</a:t>
            </a:r>
            <a:endParaRPr lang="en-US" sz="2000" dirty="0"/>
          </a:p>
          <a:p>
            <a:r>
              <a:rPr lang="en-US" sz="2000" dirty="0"/>
              <a:t>	-   </a:t>
            </a:r>
            <a:r>
              <a:rPr lang="th-TH" sz="2000" dirty="0"/>
              <a:t>ตรวจสอบ และทบทวนคุณภาพการศึกษา</a:t>
            </a:r>
            <a:endParaRPr lang="en-US" sz="2000" dirty="0"/>
          </a:p>
          <a:p>
            <a:r>
              <a:rPr lang="en-US" sz="2000" dirty="0"/>
              <a:t>	-   </a:t>
            </a:r>
            <a:r>
              <a:rPr lang="th-TH" sz="2000" dirty="0"/>
              <a:t>จัดทำสารสนเทศแสดงผลการปฏิบัติงานตามตัวชี้วัดและเกณฑ์มาตรฐานคุณภาพการศึกษา</a:t>
            </a:r>
            <a:r>
              <a:rPr lang="en-US" sz="2000" dirty="0"/>
              <a:t>  </a:t>
            </a:r>
          </a:p>
          <a:p>
            <a:r>
              <a:rPr lang="th-TH" sz="2000" dirty="0"/>
              <a:t>	-   ปรับปรุง แก้ไขการปฏิบัติงานที่ไม่เป็นไปตามมาตรฐานคุณภาพการศึกษา</a:t>
            </a:r>
            <a:endParaRPr lang="en-US" sz="2000" dirty="0"/>
          </a:p>
          <a:p>
            <a:r>
              <a:rPr lang="th-TH" sz="2000" dirty="0"/>
              <a:t>	-   ติดตาม ตรวจสอบการแก้ไข ปรับปรุงการปฏิบัติงานที่ไม่เป็นไปตามมาตรฐาน</a:t>
            </a:r>
            <a:r>
              <a:rPr lang="en-US" sz="2000" dirty="0"/>
              <a:t>	</a:t>
            </a:r>
          </a:p>
          <a:p>
            <a:r>
              <a:rPr lang="en-US" sz="2000" dirty="0"/>
              <a:t>	-  </a:t>
            </a:r>
            <a:r>
              <a:rPr lang="th-TH" sz="2000" dirty="0"/>
              <a:t>สรุปผลการตรวจสอบ</a:t>
            </a:r>
            <a:endParaRPr lang="en-US" sz="2000" dirty="0"/>
          </a:p>
          <a:p>
            <a:r>
              <a:rPr lang="en-US" sz="2000" dirty="0"/>
              <a:t>	-   </a:t>
            </a:r>
            <a:r>
              <a:rPr lang="th-TH" sz="2000" dirty="0"/>
              <a:t>พัฒนาการปฏิบัติงานให้มีประสิทธิภาพยิ่งขึ้น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th-TH" sz="2000" dirty="0"/>
              <a:t>2.4  จัดทำรายงานประเมินนเอง (</a:t>
            </a:r>
            <a:r>
              <a:rPr lang="en-US" sz="2000" dirty="0"/>
              <a:t>SAR) </a:t>
            </a:r>
            <a:r>
              <a:rPr lang="th-TH" sz="2000" dirty="0"/>
              <a:t>และส่งรายงานประเมินนเองให้แก่คณะฯ ตามเวลาที่กำหนด</a:t>
            </a:r>
            <a:endParaRPr lang="en-US" sz="2000" dirty="0"/>
          </a:p>
          <a:p>
            <a:r>
              <a:rPr lang="th-TH" sz="2000" dirty="0"/>
              <a:t>	-  ส่งรายงานประเมินนเองให้แก่คณะฯ ตามเวลาที่กำหนด</a:t>
            </a:r>
            <a:endParaRPr lang="en-US" sz="2000" dirty="0"/>
          </a:p>
          <a:p>
            <a:r>
              <a:rPr lang="th-TH" sz="2000" dirty="0"/>
              <a:t>	-  ประชุมสร้างความเข้าใจเพื่อเตรียมความพร้อมรองรับการประเมิน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403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2207</Words>
  <Application>Microsoft Office PowerPoint</Application>
  <PresentationFormat>On-screen Show (4:3)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Angsana New</vt:lpstr>
      <vt:lpstr>AngsanaUPC</vt:lpstr>
      <vt:lpstr>Arial</vt:lpstr>
      <vt:lpstr>Calibri</vt:lpstr>
      <vt:lpstr>Cordia New</vt:lpstr>
      <vt:lpstr>JasmineUPC</vt:lpstr>
      <vt:lpstr>TH Sarabun New</vt:lpstr>
      <vt:lpstr>TH SarabunPSK</vt:lpstr>
      <vt:lpstr>Times New Roman</vt:lpstr>
      <vt:lpstr>Office Theme</vt:lpstr>
      <vt:lpstr>PowerPoint Presentation</vt:lpstr>
      <vt:lpstr>แนวปฏิบัติที่ดีด้านการประกันคุณภาพการศึกษา    คือ  ขั้นตอนการปฏิบัติที่ทำให้การประกันคุณภาพการศึกษาประสบความสำเร็จ หรือ บรรลุเป้าหมายที่กำหนดไว้ โดยปรากฎหลักฐานของความสำเร็จ และเผยแพร่ให้หน่วยงานอื่นสามารถนำไปใช้ประโยชน์ได้ </vt:lpstr>
      <vt:lpstr>PowerPoint Presentation</vt:lpstr>
      <vt:lpstr>PowerPoint Presentation</vt:lpstr>
      <vt:lpstr>PowerPoint Presentation</vt:lpstr>
      <vt:lpstr>PowerPoint Presentation</vt:lpstr>
      <vt:lpstr>1. แผนการดำเนินงาน  </vt:lpstr>
      <vt:lpstr>PowerPoint Presentation</vt:lpstr>
      <vt:lpstr>PowerPoint Presentation</vt:lpstr>
      <vt:lpstr>PowerPoint Presentation</vt:lpstr>
      <vt:lpstr>PowerPoint Presentation</vt:lpstr>
      <vt:lpstr>วิจัย </vt:lpstr>
      <vt:lpstr>งานวิจัย ที่ตีพิมพ์เผยแพร่  </vt:lpstr>
      <vt:lpstr>ผลงานวิชาการ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ปัจจัยสู่ความสำเร็จ ในการประกันคุณภาพการศึกษา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hp_pro_1</dc:creator>
  <cp:lastModifiedBy>user</cp:lastModifiedBy>
  <cp:revision>214</cp:revision>
  <cp:lastPrinted>2016-07-26T03:38:02Z</cp:lastPrinted>
  <dcterms:created xsi:type="dcterms:W3CDTF">2016-07-14T08:25:35Z</dcterms:created>
  <dcterms:modified xsi:type="dcterms:W3CDTF">2021-06-25T04:04:38Z</dcterms:modified>
</cp:coreProperties>
</file>